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6" r:id="rId6"/>
    <p:sldId id="298" r:id="rId7"/>
    <p:sldId id="299" r:id="rId8"/>
    <p:sldId id="300" r:id="rId9"/>
    <p:sldId id="304" r:id="rId10"/>
    <p:sldId id="297" r:id="rId11"/>
    <p:sldId id="301" r:id="rId12"/>
    <p:sldId id="302" r:id="rId13"/>
    <p:sldId id="303" r:id="rId14"/>
    <p:sldId id="307" r:id="rId15"/>
    <p:sldId id="305" r:id="rId16"/>
    <p:sldId id="30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6539E-0398-759A-5532-A3FAFADC9540}" v="196" dt="2024-09-25T23:19:04.826"/>
    <p1510:client id="{222BAE30-262C-84FC-92D8-63B1B7C7C4D9}" v="33" dt="2024-09-25T23:39:57.967"/>
    <p1510:client id="{3C31FCAF-F53F-D3DD-D925-95A6B5F2AC9C}" v="253" dt="2024-09-25T23:26:03.965"/>
    <p1510:client id="{518FB939-F093-3E27-0CD5-03B3431AB1E0}" v="56" dt="2024-09-25T23:21:36.784"/>
    <p1510:client id="{B17E86F2-06C1-5C5B-B96B-EC5B05AE77E1}" v="577" dt="2024-09-25T23:57:04.763"/>
    <p1510:client id="{C255EAF0-D30B-6DE5-2F5F-22F244638F2F}" v="4" dt="2024-09-25T23:20:17.332"/>
    <p1510:client id="{C7ABDEEE-8816-A428-6B88-AB81C7F8F1F5}" v="307" dt="2024-09-25T23:15:30.742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39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3429000"/>
            <a:ext cx="4941771" cy="212804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67" y="892177"/>
            <a:ext cx="9577983" cy="1325563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2pPr marL="0" indent="0" algn="ctr">
              <a:spcBef>
                <a:spcPts val="0"/>
              </a:spcBef>
              <a:buNone/>
              <a:defRPr sz="1400"/>
            </a:lvl2pPr>
          </a:lstStyle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68" y="892177"/>
            <a:ext cx="9088438" cy="1135899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570485"/>
            <a:ext cx="2105135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779603"/>
            <a:ext cx="2299855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779603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38439"/>
            <a:ext cx="1813474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38439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68" y="892177"/>
            <a:ext cx="9088438" cy="1135899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570485"/>
            <a:ext cx="2105135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779603"/>
            <a:ext cx="2299855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779603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38439"/>
            <a:ext cx="1813474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38439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72533"/>
            <a:ext cx="4296508" cy="953298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751" y="150777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2808" y="2584097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9233" y="366042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63433" y="473674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72757"/>
            <a:ext cx="8421688" cy="1644984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883877"/>
            <a:ext cx="3924300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883877"/>
            <a:ext cx="3943627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72757"/>
            <a:ext cx="8421688" cy="1644984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883877"/>
            <a:ext cx="3924300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883877"/>
            <a:ext cx="3943627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250" y="522515"/>
            <a:ext cx="9710646" cy="1377306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3023393"/>
            <a:ext cx="2896671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91403"/>
            <a:ext cx="2895600" cy="2054606"/>
          </a:xfrm>
        </p:spPr>
        <p:txBody>
          <a:bodyPr anchor="b">
            <a:no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954593"/>
            <a:ext cx="5111750" cy="1921958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9219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351693"/>
            <a:ext cx="4179570" cy="2453652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1076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351693"/>
            <a:ext cx="4179570" cy="2453652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1076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3429000"/>
            <a:ext cx="4941771" cy="212804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91403"/>
            <a:ext cx="2895600" cy="2054606"/>
          </a:xfrm>
        </p:spPr>
        <p:txBody>
          <a:bodyPr anchor="b">
            <a:no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612949"/>
            <a:ext cx="5111750" cy="2263602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22636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522514"/>
            <a:ext cx="4179570" cy="3341857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522514"/>
            <a:ext cx="4179570" cy="3341857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49" r:id="rId3"/>
    <p:sldLayoutId id="2147483650" r:id="rId4"/>
    <p:sldLayoutId id="2147483651" r:id="rId5"/>
    <p:sldLayoutId id="2147483671" r:id="rId6"/>
    <p:sldLayoutId id="2147483661" r:id="rId7"/>
    <p:sldLayoutId id="2147483666" r:id="rId8"/>
    <p:sldLayoutId id="2147483667" r:id="rId9"/>
    <p:sldLayoutId id="2147483672" r:id="rId10"/>
    <p:sldLayoutId id="2147483654" r:id="rId11"/>
    <p:sldLayoutId id="2147483663" r:id="rId12"/>
    <p:sldLayoutId id="2147483673" r:id="rId13"/>
    <p:sldLayoutId id="2147483662" r:id="rId14"/>
    <p:sldLayoutId id="2147483668" r:id="rId15"/>
    <p:sldLayoutId id="2147483652" r:id="rId16"/>
    <p:sldLayoutId id="2147483674" r:id="rId17"/>
    <p:sldLayoutId id="2147483653" r:id="rId18"/>
    <p:sldLayoutId id="2147483660" r:id="rId19"/>
    <p:sldLayoutId id="2147483664" r:id="rId20"/>
    <p:sldLayoutId id="2147483675" r:id="rId21"/>
    <p:sldLayoutId id="214748366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5411" y="3064565"/>
            <a:ext cx="6186923" cy="1951847"/>
          </a:xfrm>
        </p:spPr>
        <p:txBody>
          <a:bodyPr/>
          <a:lstStyle/>
          <a:p>
            <a:r>
              <a:rPr lang="en-US" sz="4800" dirty="0"/>
              <a:t>Smart wardrobe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2769" y="4808074"/>
            <a:ext cx="5265042" cy="1749736"/>
          </a:xfrm>
        </p:spPr>
        <p:txBody>
          <a:bodyPr>
            <a:normAutofit fontScale="92500" lnSpcReduction="20000"/>
          </a:bodyPr>
          <a:lstStyle/>
          <a:p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D23124670</a:t>
            </a:r>
            <a:r>
              <a:rPr lang="en-US" dirty="0"/>
              <a:t> Pavan Kumar </a:t>
            </a:r>
            <a:r>
              <a:rPr lang="en-US" dirty="0" err="1"/>
              <a:t>Murugan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D23124872 Muhammad Osama Noor Uddin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D23127255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Jiaxin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Zhang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D23125391 Lin Chen</a:t>
            </a:r>
          </a:p>
          <a:p>
            <a:r>
              <a:rPr lang="en-US" dirty="0">
                <a:ea typeface="+mn-lt"/>
                <a:cs typeface="+mn-lt"/>
              </a:rPr>
              <a:t>D23124871 Salil Sunil </a:t>
            </a:r>
            <a:r>
              <a:rPr lang="en-US" dirty="0" err="1">
                <a:ea typeface="+mn-lt"/>
                <a:cs typeface="+mn-lt"/>
              </a:rPr>
              <a:t>Luley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152" y="963695"/>
            <a:ext cx="7908534" cy="1026550"/>
          </a:xfrm>
        </p:spPr>
        <p:txBody>
          <a:bodyPr/>
          <a:lstStyle/>
          <a:p>
            <a:pPr algn="just"/>
            <a:r>
              <a:rPr lang="en-IE" sz="3600">
                <a:latin typeface="Arial"/>
                <a:cs typeface="Arial"/>
              </a:rPr>
              <a:t>sUrvey</a:t>
            </a:r>
            <a:endParaRPr lang="en-US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C48D9-3B78-D9DD-DF83-76111D3CA14B}"/>
              </a:ext>
            </a:extLst>
          </p:cNvPr>
          <p:cNvSpPr txBox="1"/>
          <p:nvPr/>
        </p:nvSpPr>
        <p:spPr>
          <a:xfrm>
            <a:off x="481853" y="4067735"/>
            <a:ext cx="4134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Natural language search is needed.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C29A92-69AD-3CCB-26D1-47627D1E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05" y="100013"/>
            <a:ext cx="7362825" cy="6657975"/>
          </a:xfrm>
          <a:prstGeom prst="rect">
            <a:avLst/>
          </a:prstGeom>
        </p:spPr>
      </p:pic>
      <p:sp>
        <p:nvSpPr>
          <p:cNvPr id="11" name="TextBox 8">
            <a:extLst>
              <a:ext uri="{FF2B5EF4-FFF2-40B4-BE49-F238E27FC236}">
                <a16:creationId xmlns:a16="http://schemas.microsoft.com/office/drawing/2014/main" id="{36BDD78E-A163-E8E6-2E9C-4342690BB697}"/>
              </a:ext>
            </a:extLst>
          </p:cNvPr>
          <p:cNvSpPr txBox="1"/>
          <p:nvPr/>
        </p:nvSpPr>
        <p:spPr>
          <a:xfrm>
            <a:off x="11261912" y="3664323"/>
            <a:ext cx="605117" cy="30255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36BDD78E-A163-E8E6-2E9C-4342690BB697}"/>
              </a:ext>
            </a:extLst>
          </p:cNvPr>
          <p:cNvSpPr txBox="1"/>
          <p:nvPr/>
        </p:nvSpPr>
        <p:spPr>
          <a:xfrm>
            <a:off x="11138648" y="235323"/>
            <a:ext cx="728381" cy="30255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6BDD78E-A163-E8E6-2E9C-4342690BB697}"/>
              </a:ext>
            </a:extLst>
          </p:cNvPr>
          <p:cNvSpPr txBox="1"/>
          <p:nvPr/>
        </p:nvSpPr>
        <p:spPr>
          <a:xfrm>
            <a:off x="5065059" y="4134970"/>
            <a:ext cx="605117" cy="30255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36BDD78E-A163-E8E6-2E9C-4342690BB697}"/>
              </a:ext>
            </a:extLst>
          </p:cNvPr>
          <p:cNvSpPr txBox="1"/>
          <p:nvPr/>
        </p:nvSpPr>
        <p:spPr>
          <a:xfrm>
            <a:off x="10836088" y="3686735"/>
            <a:ext cx="605117" cy="30255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6BDD78E-A163-E8E6-2E9C-4342690BB697}"/>
              </a:ext>
            </a:extLst>
          </p:cNvPr>
          <p:cNvSpPr txBox="1"/>
          <p:nvPr/>
        </p:nvSpPr>
        <p:spPr>
          <a:xfrm>
            <a:off x="10836088" y="3686735"/>
            <a:ext cx="605117" cy="30255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36BDD78E-A163-E8E6-2E9C-4342690BB697}"/>
              </a:ext>
            </a:extLst>
          </p:cNvPr>
          <p:cNvSpPr txBox="1"/>
          <p:nvPr/>
        </p:nvSpPr>
        <p:spPr>
          <a:xfrm>
            <a:off x="5065059" y="806823"/>
            <a:ext cx="605117" cy="30255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3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152" y="963695"/>
            <a:ext cx="7908534" cy="1026550"/>
          </a:xfrm>
        </p:spPr>
        <p:txBody>
          <a:bodyPr/>
          <a:lstStyle/>
          <a:p>
            <a:pPr algn="just"/>
            <a:r>
              <a:rPr lang="en-IE" sz="3600">
                <a:latin typeface="Arial"/>
                <a:cs typeface="Arial"/>
              </a:rPr>
              <a:t>sUrvey</a:t>
            </a:r>
            <a:endParaRPr lang="en-US" sz="9600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51759F09-1F01-C6AE-A759-DF912C9D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3" r="-172" b="178"/>
          <a:stretch/>
        </p:blipFill>
        <p:spPr>
          <a:xfrm>
            <a:off x="5031646" y="245390"/>
            <a:ext cx="6697261" cy="6291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1C48D9-3B78-D9DD-DF83-76111D3CA14B}"/>
              </a:ext>
            </a:extLst>
          </p:cNvPr>
          <p:cNvSpPr txBox="1"/>
          <p:nvPr/>
        </p:nvSpPr>
        <p:spPr>
          <a:xfrm>
            <a:off x="481853" y="4067735"/>
            <a:ext cx="4134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Recommendation system is needed.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91CF0-CF37-5E8E-A820-8E748FA2FE6F}"/>
              </a:ext>
            </a:extLst>
          </p:cNvPr>
          <p:cNvSpPr txBox="1"/>
          <p:nvPr/>
        </p:nvSpPr>
        <p:spPr>
          <a:xfrm>
            <a:off x="5311588" y="1120588"/>
            <a:ext cx="683558" cy="30255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41491-E29B-D2BE-6D25-E294C1255D77}"/>
              </a:ext>
            </a:extLst>
          </p:cNvPr>
          <p:cNvSpPr txBox="1"/>
          <p:nvPr/>
        </p:nvSpPr>
        <p:spPr>
          <a:xfrm>
            <a:off x="10768853" y="369794"/>
            <a:ext cx="705970" cy="32497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B3634-AE13-E2F8-91BE-5B5F425B56DA}"/>
              </a:ext>
            </a:extLst>
          </p:cNvPr>
          <p:cNvSpPr txBox="1"/>
          <p:nvPr/>
        </p:nvSpPr>
        <p:spPr>
          <a:xfrm>
            <a:off x="5356411" y="4191000"/>
            <a:ext cx="616323" cy="19050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DD78E-A163-E8E6-2E9C-4342690BB697}"/>
              </a:ext>
            </a:extLst>
          </p:cNvPr>
          <p:cNvSpPr txBox="1"/>
          <p:nvPr/>
        </p:nvSpPr>
        <p:spPr>
          <a:xfrm>
            <a:off x="10836088" y="3686735"/>
            <a:ext cx="605117" cy="30255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9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152" y="963695"/>
            <a:ext cx="7908534" cy="1026550"/>
          </a:xfrm>
        </p:spPr>
        <p:txBody>
          <a:bodyPr/>
          <a:lstStyle/>
          <a:p>
            <a:pPr algn="just"/>
            <a:r>
              <a:rPr lang="en-IE" sz="3600">
                <a:latin typeface="Arial"/>
                <a:cs typeface="Arial"/>
              </a:rPr>
              <a:t>sUrvey</a:t>
            </a:r>
            <a:endParaRPr lang="en-US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C48D9-3B78-D9DD-DF83-76111D3CA14B}"/>
              </a:ext>
            </a:extLst>
          </p:cNvPr>
          <p:cNvSpPr txBox="1"/>
          <p:nvPr/>
        </p:nvSpPr>
        <p:spPr>
          <a:xfrm>
            <a:off x="481853" y="4067735"/>
            <a:ext cx="4134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 summary of reviews is needed.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9D35898-E3A5-6251-7E36-9414030D3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88" y="187979"/>
            <a:ext cx="7093884" cy="6493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962DA-8FF1-965F-C153-266271CD3F35}"/>
              </a:ext>
            </a:extLst>
          </p:cNvPr>
          <p:cNvSpPr txBox="1"/>
          <p:nvPr/>
        </p:nvSpPr>
        <p:spPr>
          <a:xfrm>
            <a:off x="11127441" y="257735"/>
            <a:ext cx="705970" cy="32497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9D735-EC8E-019A-E2BC-56F1086AF590}"/>
              </a:ext>
            </a:extLst>
          </p:cNvPr>
          <p:cNvSpPr txBox="1"/>
          <p:nvPr/>
        </p:nvSpPr>
        <p:spPr>
          <a:xfrm>
            <a:off x="5143500" y="795618"/>
            <a:ext cx="705970" cy="32497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139CCE-C0C4-E20B-CC34-2A41E4A14782}"/>
              </a:ext>
            </a:extLst>
          </p:cNvPr>
          <p:cNvSpPr txBox="1"/>
          <p:nvPr/>
        </p:nvSpPr>
        <p:spPr>
          <a:xfrm>
            <a:off x="5143500" y="4112559"/>
            <a:ext cx="705970" cy="32497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E918D-25D6-1CBF-CB74-AA47CE613945}"/>
              </a:ext>
            </a:extLst>
          </p:cNvPr>
          <p:cNvSpPr txBox="1"/>
          <p:nvPr/>
        </p:nvSpPr>
        <p:spPr>
          <a:xfrm>
            <a:off x="11127441" y="3641912"/>
            <a:ext cx="705970" cy="32497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4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211" y="963695"/>
            <a:ext cx="7908534" cy="1026550"/>
          </a:xfrm>
        </p:spPr>
        <p:txBody>
          <a:bodyPr/>
          <a:lstStyle/>
          <a:p>
            <a:pPr algn="just"/>
            <a:r>
              <a:rPr lang="en-IE" sz="3600">
                <a:latin typeface="Arial"/>
                <a:cs typeface="Arial"/>
              </a:rPr>
              <a:t>sUrvey</a:t>
            </a:r>
            <a:endParaRPr lang="en-US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C48D9-3B78-D9DD-DF83-76111D3CA14B}"/>
              </a:ext>
            </a:extLst>
          </p:cNvPr>
          <p:cNvSpPr txBox="1"/>
          <p:nvPr/>
        </p:nvSpPr>
        <p:spPr>
          <a:xfrm>
            <a:off x="481853" y="4067735"/>
            <a:ext cx="41349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Picture searching is needed.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50A2DB-8D05-A330-9EC7-FA870553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99" y="307041"/>
            <a:ext cx="7300633" cy="63671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39AA2-EBA4-1F6B-27E4-CF1D5628AFCC}"/>
              </a:ext>
            </a:extLst>
          </p:cNvPr>
          <p:cNvSpPr txBox="1"/>
          <p:nvPr/>
        </p:nvSpPr>
        <p:spPr>
          <a:xfrm>
            <a:off x="11228294" y="437029"/>
            <a:ext cx="705970" cy="32497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840D8-E3F3-5A25-5F65-29AE6A1A6D9C}"/>
              </a:ext>
            </a:extLst>
          </p:cNvPr>
          <p:cNvSpPr txBox="1"/>
          <p:nvPr/>
        </p:nvSpPr>
        <p:spPr>
          <a:xfrm>
            <a:off x="11228294" y="3821206"/>
            <a:ext cx="705970" cy="32497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F42A9-4F1F-BC6F-D6F4-043C5AEC9A2C}"/>
              </a:ext>
            </a:extLst>
          </p:cNvPr>
          <p:cNvSpPr txBox="1"/>
          <p:nvPr/>
        </p:nvSpPr>
        <p:spPr>
          <a:xfrm>
            <a:off x="5020235" y="963706"/>
            <a:ext cx="705970" cy="32497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3EAF7-8D6F-FA42-D7C0-606085654957}"/>
              </a:ext>
            </a:extLst>
          </p:cNvPr>
          <p:cNvSpPr txBox="1"/>
          <p:nvPr/>
        </p:nvSpPr>
        <p:spPr>
          <a:xfrm>
            <a:off x="5020235" y="4146176"/>
            <a:ext cx="705970" cy="32497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23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9671" y="4522304"/>
            <a:ext cx="5248228" cy="957934"/>
          </a:xfrm>
        </p:spPr>
        <p:txBody>
          <a:bodyPr/>
          <a:lstStyle/>
          <a:p>
            <a:r>
              <a:rPr lang="en-US" sz="1800"/>
              <a:t>Any</a:t>
            </a:r>
            <a:br>
              <a:rPr lang="en-US"/>
            </a:br>
            <a:r>
              <a:rPr lang="en-US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58613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152" y="724209"/>
            <a:ext cx="7897649" cy="743522"/>
          </a:xfrm>
        </p:spPr>
        <p:txBody>
          <a:bodyPr/>
          <a:lstStyle/>
          <a:p>
            <a:pPr algn="just"/>
            <a:r>
              <a:rPr lang="en-US" sz="4400">
                <a:latin typeface="Calibri"/>
                <a:ea typeface="SimSun"/>
                <a:cs typeface="Calibri"/>
              </a:rPr>
              <a:t>Introduction</a:t>
            </a:r>
            <a:endParaRPr lang="en-IE" sz="3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929BD-ECF1-82C7-F247-1178DB1A6A71}"/>
              </a:ext>
            </a:extLst>
          </p:cNvPr>
          <p:cNvSpPr txBox="1"/>
          <p:nvPr/>
        </p:nvSpPr>
        <p:spPr>
          <a:xfrm>
            <a:off x="2583525" y="2268432"/>
            <a:ext cx="7902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1600"/>
          </a:p>
          <a:p>
            <a:pPr algn="just"/>
            <a:endParaRPr 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8FD5E2-54D5-2497-D6BB-CCACF17B18F5}"/>
              </a:ext>
            </a:extLst>
          </p:cNvPr>
          <p:cNvSpPr txBox="1"/>
          <p:nvPr/>
        </p:nvSpPr>
        <p:spPr>
          <a:xfrm>
            <a:off x="2225735" y="1460264"/>
            <a:ext cx="8817112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Tenorite"/>
                <a:ea typeface="+mn-lt"/>
                <a:cs typeface="Times New Roman"/>
              </a:rPr>
              <a:t>Goal:</a:t>
            </a:r>
            <a:br>
              <a:rPr lang="en-US" sz="1600" b="1">
                <a:latin typeface="Tenorite"/>
                <a:ea typeface="+mn-lt"/>
                <a:cs typeface="Times New Roman"/>
              </a:rPr>
            </a:br>
            <a:r>
              <a:rPr lang="en-US" sz="1600">
                <a:latin typeface="Tenorite"/>
                <a:ea typeface="+mn-lt"/>
                <a:cs typeface="Times New Roman"/>
              </a:rPr>
              <a:t>To develop a cutting-edge, AI-powered fashion platform offering personalized and seamless shopping experiences.</a:t>
            </a:r>
          </a:p>
          <a:p>
            <a:r>
              <a:rPr lang="en-US" sz="1600" b="1">
                <a:ea typeface="+mn-lt"/>
                <a:cs typeface="+mn-lt"/>
              </a:rPr>
              <a:t>Key Features: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Natural Language Search</a:t>
            </a:r>
            <a:endParaRPr lang="en-US"/>
          </a:p>
          <a:p>
            <a:r>
              <a:rPr lang="en-US" sz="1600">
                <a:ea typeface="+mn-lt"/>
                <a:cs typeface="+mn-lt"/>
              </a:rPr>
              <a:t>Users can search for products with natural queries like "</a:t>
            </a:r>
            <a:r>
              <a:rPr lang="en-US" sz="160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Show me eco-friendly, sleeveless jumpsuits for a summer</a:t>
            </a:r>
            <a:r>
              <a:rPr lang="en-US" sz="1600">
                <a:ea typeface="+mn-lt"/>
                <a:cs typeface="+mn-lt"/>
              </a:rPr>
              <a:t> festival under 75 euros, with reviews mentioning comfort and durability." or by uploading images for visual search.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Personalized Recommendations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600" i="1">
                <a:ea typeface="+mn-lt"/>
                <a:cs typeface="+mn-lt"/>
              </a:rPr>
              <a:t>Content-Based Filtering:</a:t>
            </a:r>
            <a:r>
              <a:rPr lang="en-US" sz="1600">
                <a:ea typeface="+mn-lt"/>
                <a:cs typeface="+mn-lt"/>
              </a:rPr>
              <a:t> Recommends products based on features (color, style, brand).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sz="1600" i="1">
                <a:ea typeface="+mn-lt"/>
                <a:cs typeface="+mn-lt"/>
              </a:rPr>
              <a:t>Collaborative Filtering:</a:t>
            </a:r>
            <a:r>
              <a:rPr lang="en-US" sz="1600">
                <a:ea typeface="+mn-lt"/>
                <a:cs typeface="+mn-lt"/>
              </a:rPr>
              <a:t> Suggests items based on similar user preferences.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Outfit Matching</a:t>
            </a:r>
            <a:endParaRPr lang="en-US"/>
          </a:p>
          <a:p>
            <a:r>
              <a:rPr lang="en-US" sz="1600">
                <a:ea typeface="+mn-lt"/>
                <a:cs typeface="+mn-lt"/>
              </a:rPr>
              <a:t>AI suggests complementary items to complete an outfit, enhancing user experience and boosting sales.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Sentiment Analysis</a:t>
            </a:r>
            <a:endParaRPr lang="en-US"/>
          </a:p>
          <a:p>
            <a:r>
              <a:rPr lang="en-US" sz="1600">
                <a:ea typeface="+mn-lt"/>
                <a:cs typeface="+mn-lt"/>
              </a:rPr>
              <a:t>Automatically generated review summaries like “Highly rated for comfort” to provide quick, insightful feedback for users.</a:t>
            </a:r>
            <a:endParaRPr lang="en-US"/>
          </a:p>
          <a:p>
            <a:r>
              <a:rPr lang="en-US" sz="1600" b="1">
                <a:ea typeface="+mn-lt"/>
                <a:cs typeface="+mn-lt"/>
              </a:rPr>
              <a:t>Benefits: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Personalized shopping experience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Faster and more intuitive product search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Increased customer satisfaction</a:t>
            </a:r>
            <a:endParaRPr lang="en-US"/>
          </a:p>
          <a:p>
            <a:endParaRPr lang="en-US" sz="1600">
              <a:latin typeface="Times New Roman"/>
              <a:ea typeface="+mn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100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152" y="682958"/>
            <a:ext cx="7908534" cy="1026550"/>
          </a:xfrm>
        </p:spPr>
        <p:txBody>
          <a:bodyPr/>
          <a:lstStyle/>
          <a:p>
            <a:pPr algn="just"/>
            <a:r>
              <a:rPr lang="en-IE" sz="4000" b="0" i="0" dirty="0">
                <a:effectLst/>
                <a:latin typeface="Arial" panose="020B0604020202020204" pitchFamily="34" charset="0"/>
              </a:rPr>
              <a:t>Software Methodology</a:t>
            </a:r>
            <a:endParaRPr lang="en-US" sz="19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929BD-ECF1-82C7-F247-1178DB1A6A71}"/>
              </a:ext>
            </a:extLst>
          </p:cNvPr>
          <p:cNvSpPr txBox="1"/>
          <p:nvPr/>
        </p:nvSpPr>
        <p:spPr>
          <a:xfrm>
            <a:off x="6326682" y="2268432"/>
            <a:ext cx="5509766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1600" dirty="0"/>
          </a:p>
          <a:p>
            <a:pPr marL="342900" indent="-342900" algn="just">
              <a:buAutoNum type="arabicPeriod"/>
            </a:pPr>
            <a:r>
              <a:rPr lang="en-US" sz="1600"/>
              <a:t>Agile Methodology.</a:t>
            </a:r>
          </a:p>
          <a:p>
            <a:pPr marL="342900" indent="-342900" algn="just">
              <a:buAutoNum type="arabicPeriod"/>
            </a:pPr>
            <a:r>
              <a:rPr lang="en-US" sz="1600">
                <a:ea typeface="+mn-lt"/>
                <a:cs typeface="+mn-lt"/>
              </a:rPr>
              <a:t>We will organize a 15-minute stand-up meeting every morning.</a:t>
            </a:r>
          </a:p>
          <a:p>
            <a:pPr marL="342900" indent="-342900" algn="just">
              <a:buFontTx/>
              <a:buAutoNum type="arabicPeriod"/>
            </a:pPr>
            <a:r>
              <a:rPr lang="en-US" sz="1600">
                <a:ea typeface="+mn-lt"/>
                <a:cs typeface="+mn-lt"/>
              </a:rPr>
              <a:t>Development Management and Progress Tracking – Jira.</a:t>
            </a:r>
          </a:p>
          <a:p>
            <a:pPr marL="342900" indent="-342900" algn="just">
              <a:buFontTx/>
              <a:buAutoNum type="arabicPeriod"/>
            </a:pPr>
            <a:r>
              <a:rPr lang="en-US" sz="1600">
                <a:ea typeface="+mn-lt"/>
                <a:cs typeface="+mn-lt"/>
              </a:rPr>
              <a:t>Code review before merge.</a:t>
            </a:r>
          </a:p>
          <a:p>
            <a:pPr marL="342900" indent="-342900" algn="just">
              <a:buFontTx/>
              <a:buAutoNum type="arabicPeriod"/>
            </a:pPr>
            <a:r>
              <a:rPr lang="en-US" sz="1600">
                <a:ea typeface="+mn-lt"/>
                <a:cs typeface="+mn-lt"/>
              </a:rPr>
              <a:t>Code Management: GitHub.</a:t>
            </a:r>
            <a:endParaRPr lang="en-US" sz="1600"/>
          </a:p>
          <a:p>
            <a:pPr marL="342900" indent="-342900" algn="just">
              <a:buAutoNum type="arabicPeriod"/>
            </a:pPr>
            <a:endParaRPr lang="en-US" sz="1600"/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E55504AB-2021-1030-690B-CD91F1A2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3" y="2267284"/>
            <a:ext cx="59150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76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099" y="682958"/>
            <a:ext cx="5569061" cy="1026550"/>
          </a:xfrm>
        </p:spPr>
        <p:txBody>
          <a:bodyPr/>
          <a:lstStyle/>
          <a:p>
            <a:pPr algn="just"/>
            <a:r>
              <a:rPr lang="en-IE" sz="4000" b="0" i="0">
                <a:effectLst/>
                <a:latin typeface="Arial"/>
                <a:cs typeface="Arial"/>
              </a:rPr>
              <a:t>Technical </a:t>
            </a:r>
            <a:br>
              <a:rPr lang="en-IE" sz="4000">
                <a:latin typeface="Arial"/>
                <a:cs typeface="Arial"/>
              </a:rPr>
            </a:br>
            <a:r>
              <a:rPr lang="en-IE" sz="4000" b="0" i="0">
                <a:effectLst/>
                <a:latin typeface="Arial"/>
                <a:cs typeface="Arial"/>
              </a:rPr>
              <a:t>Architecture</a:t>
            </a:r>
            <a:endParaRPr lang="en-US" sz="11500">
              <a:latin typeface="Arial"/>
              <a:cs typeface="Arial"/>
            </a:endParaRP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861EDCED-2AB9-D9E0-BD47-97C9E3AD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30" y="307534"/>
            <a:ext cx="3776718" cy="603985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1FA086D-DCCB-BCE8-5FCA-A41DB4591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708" y="2233863"/>
            <a:ext cx="4078796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1C00CB-2608-41B3-6565-EA2C616EA250}"/>
              </a:ext>
            </a:extLst>
          </p:cNvPr>
          <p:cNvSpPr txBox="1"/>
          <p:nvPr/>
        </p:nvSpPr>
        <p:spPr>
          <a:xfrm>
            <a:off x="521368" y="4157578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Technology Stack</a:t>
            </a:r>
          </a:p>
          <a:p>
            <a:pPr marL="342900" indent="-342900">
              <a:buAutoNum type="arabicPeriod"/>
            </a:pPr>
            <a:r>
              <a:rPr lang="en-US"/>
              <a:t>Node JS</a:t>
            </a:r>
          </a:p>
          <a:p>
            <a:pPr marL="342900" indent="-342900">
              <a:buAutoNum type="arabicPeriod"/>
            </a:pPr>
            <a:r>
              <a:rPr lang="en-US"/>
              <a:t>AWS Lambda</a:t>
            </a:r>
          </a:p>
          <a:p>
            <a:pPr marL="342900" indent="-342900">
              <a:buAutoNum type="arabicPeriod"/>
            </a:pPr>
            <a:r>
              <a:rPr lang="en-US"/>
              <a:t>AWS Amplify</a:t>
            </a:r>
          </a:p>
          <a:p>
            <a:pPr marL="342900" indent="-342900">
              <a:buAutoNum type="arabicPeriod"/>
            </a:pPr>
            <a:r>
              <a:rPr lang="en-US"/>
              <a:t>Amazon DynamoDB</a:t>
            </a:r>
          </a:p>
          <a:p>
            <a:pPr marL="342900" indent="-342900">
              <a:buAutoNum type="arabicPeriod"/>
            </a:pPr>
            <a:r>
              <a:rPr lang="en-US"/>
              <a:t>Amazon S3</a:t>
            </a:r>
          </a:p>
        </p:txBody>
      </p:sp>
    </p:spTree>
    <p:extLst>
      <p:ext uri="{BB962C8B-B14F-4D97-AF65-F5344CB8AC3E}">
        <p14:creationId xmlns:p14="http://schemas.microsoft.com/office/powerpoint/2010/main" val="325801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152" y="963695"/>
            <a:ext cx="7908534" cy="1026550"/>
          </a:xfrm>
        </p:spPr>
        <p:txBody>
          <a:bodyPr/>
          <a:lstStyle/>
          <a:p>
            <a:pPr algn="just"/>
            <a:r>
              <a:rPr lang="en-IE" sz="4000" dirty="0">
                <a:latin typeface="Arial" panose="020B0604020202020204" pitchFamily="34" charset="0"/>
              </a:rPr>
              <a:t>Low Fidelity design</a:t>
            </a:r>
            <a:endParaRPr lang="en-US" sz="11500" dirty="0"/>
          </a:p>
        </p:txBody>
      </p:sp>
      <p:pic>
        <p:nvPicPr>
          <p:cNvPr id="3" name="Picture 2" descr="A paper with text on it&#10;&#10;Description automatically generated">
            <a:extLst>
              <a:ext uri="{FF2B5EF4-FFF2-40B4-BE49-F238E27FC236}">
                <a16:creationId xmlns:a16="http://schemas.microsoft.com/office/drawing/2014/main" id="{90AE258B-A38B-5CB5-4BA7-9E7B1584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71" r="13917" b="2564"/>
          <a:stretch/>
        </p:blipFill>
        <p:spPr>
          <a:xfrm>
            <a:off x="329164" y="2439061"/>
            <a:ext cx="4963766" cy="3288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7ED555-0B81-BEDC-08D2-04DBF2C067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8" r="11758"/>
          <a:stretch/>
        </p:blipFill>
        <p:spPr>
          <a:xfrm>
            <a:off x="5501898" y="2143932"/>
            <a:ext cx="6483476" cy="4417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67824-D096-A056-D122-FA3E3CB98F57}"/>
              </a:ext>
            </a:extLst>
          </p:cNvPr>
          <p:cNvSpPr txBox="1"/>
          <p:nvPr/>
        </p:nvSpPr>
        <p:spPr>
          <a:xfrm>
            <a:off x="459618" y="2092475"/>
            <a:ext cx="14393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Main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5D107-28BD-1418-45E3-4EBB4E317FA0}"/>
              </a:ext>
            </a:extLst>
          </p:cNvPr>
          <p:cNvSpPr txBox="1"/>
          <p:nvPr/>
        </p:nvSpPr>
        <p:spPr>
          <a:xfrm>
            <a:off x="9627809" y="1700509"/>
            <a:ext cx="2104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Interactive search</a:t>
            </a:r>
          </a:p>
        </p:txBody>
      </p:sp>
    </p:spTree>
    <p:extLst>
      <p:ext uri="{BB962C8B-B14F-4D97-AF65-F5344CB8AC3E}">
        <p14:creationId xmlns:p14="http://schemas.microsoft.com/office/powerpoint/2010/main" val="4125928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830" y="162949"/>
            <a:ext cx="7908534" cy="1026550"/>
          </a:xfrm>
        </p:spPr>
        <p:txBody>
          <a:bodyPr/>
          <a:lstStyle/>
          <a:p>
            <a:pPr algn="just"/>
            <a:r>
              <a:rPr lang="en-IE" sz="4000" dirty="0">
                <a:latin typeface="Arial" panose="020B0604020202020204" pitchFamily="34" charset="0"/>
              </a:rPr>
              <a:t>Low Fidelity design</a:t>
            </a:r>
            <a:endParaRPr lang="en-US" sz="1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82E05-999A-7C4C-6879-D0E8FB8D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58" r="358" b="22222"/>
          <a:stretch/>
        </p:blipFill>
        <p:spPr>
          <a:xfrm>
            <a:off x="6001153" y="1381931"/>
            <a:ext cx="4025538" cy="5153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33A5C-83EC-D4A6-28D5-1E5393B3E632}"/>
              </a:ext>
            </a:extLst>
          </p:cNvPr>
          <p:cNvSpPr txBox="1"/>
          <p:nvPr/>
        </p:nvSpPr>
        <p:spPr>
          <a:xfrm>
            <a:off x="2268985" y="3110936"/>
            <a:ext cx="23005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Product Detail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71356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1280" y="107352"/>
            <a:ext cx="3351480" cy="787065"/>
          </a:xfrm>
        </p:spPr>
        <p:txBody>
          <a:bodyPr/>
          <a:lstStyle/>
          <a:p>
            <a:pPr algn="just"/>
            <a:r>
              <a:rPr lang="en-IE" sz="3600" b="0" i="0" dirty="0">
                <a:effectLst/>
                <a:latin typeface="Arial" panose="020B0604020202020204" pitchFamily="34" charset="0"/>
              </a:rPr>
              <a:t>Milestones</a:t>
            </a:r>
            <a:endParaRPr lang="en-US" sz="7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929BD-ECF1-82C7-F247-1178DB1A6A71}"/>
              </a:ext>
            </a:extLst>
          </p:cNvPr>
          <p:cNvSpPr txBox="1"/>
          <p:nvPr/>
        </p:nvSpPr>
        <p:spPr>
          <a:xfrm>
            <a:off x="2583525" y="2268432"/>
            <a:ext cx="790271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sz="1600" dirty="0"/>
          </a:p>
          <a:p>
            <a:pPr algn="just"/>
            <a:endParaRPr lang="en-US" sz="1600" dirty="0"/>
          </a:p>
        </p:txBody>
      </p:sp>
      <p:pic>
        <p:nvPicPr>
          <p:cNvPr id="4" name="Picture 3" descr="A close up of a color&#10;&#10;Description automatically generated">
            <a:extLst>
              <a:ext uri="{FF2B5EF4-FFF2-40B4-BE49-F238E27FC236}">
                <a16:creationId xmlns:a16="http://schemas.microsoft.com/office/drawing/2014/main" id="{39F9AC61-644D-D833-372D-2452EF848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213" y="1014434"/>
            <a:ext cx="2934837" cy="235858"/>
          </a:xfrm>
          <a:prstGeom prst="rect">
            <a:avLst/>
          </a:prstGeom>
        </p:spPr>
      </p:pic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3CEF3944-2E1B-393D-EB97-41B43053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2" y="231103"/>
            <a:ext cx="2817624" cy="6408710"/>
          </a:xfrm>
          <a:prstGeom prst="rect">
            <a:avLst/>
          </a:prstGeom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9E2087C4-35CA-5E45-220F-49BF691B5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323" y="224967"/>
            <a:ext cx="2582405" cy="261098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78D6FBD0-A151-89BD-4672-0368837E8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638" y="225613"/>
            <a:ext cx="2826825" cy="5463958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A775BEA7-C59B-8B03-B8EE-975E393D2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1960" y="1541354"/>
            <a:ext cx="3223808" cy="492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3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034" y="324960"/>
            <a:ext cx="7908534" cy="1026550"/>
          </a:xfrm>
        </p:spPr>
        <p:txBody>
          <a:bodyPr/>
          <a:lstStyle/>
          <a:p>
            <a:pPr algn="just"/>
            <a:r>
              <a:rPr lang="en-IE" sz="3600" dirty="0">
                <a:latin typeface="Arial" panose="020B0604020202020204" pitchFamily="34" charset="0"/>
              </a:rPr>
              <a:t>Evaluation considerations</a:t>
            </a:r>
            <a:endParaRPr lang="en-US" sz="9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DFFABD-83F5-4890-0F1B-90DC8ABC0799}"/>
              </a:ext>
            </a:extLst>
          </p:cNvPr>
          <p:cNvSpPr txBox="1"/>
          <p:nvPr/>
        </p:nvSpPr>
        <p:spPr>
          <a:xfrm>
            <a:off x="2106883" y="1777110"/>
            <a:ext cx="299961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Front-end Evaluation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Iterative improvements based on feedback.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Wireframe design before development for consistency.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Test React components separately.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Validate UI performance across browsers &amp; devices.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40E65-B4A2-9CCE-F9D1-CADF87F55DA4}"/>
              </a:ext>
            </a:extLst>
          </p:cNvPr>
          <p:cNvSpPr txBox="1"/>
          <p:nvPr/>
        </p:nvSpPr>
        <p:spPr>
          <a:xfrm>
            <a:off x="5472739" y="1770885"/>
            <a:ext cx="291495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Back-end Evaluation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Test API endpoints for reliability &amp; security.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Ensure service integration is seamless.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Simulate high-traffic to test system capacity.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Measure response times, focusing on AI-powered features.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F9A57-23A8-EF54-8426-FF5DD7DA60EA}"/>
              </a:ext>
            </a:extLst>
          </p:cNvPr>
          <p:cNvSpPr txBox="1"/>
          <p:nvPr/>
        </p:nvSpPr>
        <p:spPr>
          <a:xfrm>
            <a:off x="9023403" y="1718412"/>
            <a:ext cx="256419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Data and Model Evaluation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Clean, deduplicate, and process missing data.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Ensure data accuracy and timeliness.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Evaluate NLP accuracy, sentiment analysis, and recommendation performance.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Use user feedback to retrain and improve model performance.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24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AFC5-8679-F5C1-EC1A-15D1B0407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152" y="125495"/>
            <a:ext cx="7908534" cy="1026550"/>
          </a:xfrm>
        </p:spPr>
        <p:txBody>
          <a:bodyPr/>
          <a:lstStyle/>
          <a:p>
            <a:pPr algn="just"/>
            <a:r>
              <a:rPr lang="en-IE" sz="3600" dirty="0">
                <a:latin typeface="Arial" panose="020B0604020202020204" pitchFamily="34" charset="0"/>
              </a:rPr>
              <a:t>user groups</a:t>
            </a:r>
            <a:endParaRPr lang="en-US" sz="9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5929BD-ECF1-82C7-F247-1178DB1A6A71}"/>
              </a:ext>
            </a:extLst>
          </p:cNvPr>
          <p:cNvSpPr txBox="1"/>
          <p:nvPr/>
        </p:nvSpPr>
        <p:spPr>
          <a:xfrm>
            <a:off x="2224297" y="1245175"/>
            <a:ext cx="9709740" cy="8063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b="1"/>
              <a:t>Fashion Enthusiasts: </a:t>
            </a:r>
            <a:r>
              <a:rPr lang="en-US" sz="1600"/>
              <a:t>Users</a:t>
            </a:r>
            <a:r>
              <a:rPr lang="en-US" sz="1600">
                <a:ea typeface="+mn-lt"/>
                <a:cs typeface="+mn-lt"/>
              </a:rPr>
              <a:t> who follow the latest fashion trends and are always looking for new, stylish outfits.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Casual Shoppers: </a:t>
            </a:r>
            <a:r>
              <a:rPr lang="en-US" sz="1600"/>
              <a:t>Users</a:t>
            </a:r>
            <a:r>
              <a:rPr lang="en-US" sz="1600">
                <a:ea typeface="+mn-lt"/>
                <a:cs typeface="+mn-lt"/>
              </a:rPr>
              <a:t> who occasionally shop for clothing and accessories but don't spend significant time on fashion.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Deal Seekers: </a:t>
            </a:r>
            <a:r>
              <a:rPr lang="en-US" sz="1600"/>
              <a:t>Users</a:t>
            </a:r>
            <a:r>
              <a:rPr lang="en-US" sz="1600">
                <a:ea typeface="+mn-lt"/>
                <a:cs typeface="+mn-lt"/>
              </a:rPr>
              <a:t> focused on finding the best deals and discounts on fashion items.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Frequent Online Shoppers: </a:t>
            </a:r>
            <a:r>
              <a:rPr lang="en-US" sz="1600"/>
              <a:t>Users</a:t>
            </a:r>
            <a:r>
              <a:rPr lang="en-US" sz="1600">
                <a:ea typeface="+mn-lt"/>
                <a:cs typeface="+mn-lt"/>
              </a:rPr>
              <a:t> who shop online frequently, seeking convenience and a personalized shopping experience.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Stylists &amp; Influencers: </a:t>
            </a:r>
            <a:r>
              <a:rPr lang="en-US" sz="1600"/>
              <a:t>Fashion</a:t>
            </a:r>
            <a:r>
              <a:rPr lang="en-US" sz="1600">
                <a:ea typeface="+mn-lt"/>
                <a:cs typeface="+mn-lt"/>
              </a:rPr>
              <a:t> experts and content creators who curate outfits and trends for their followers.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Gift Shoppers: </a:t>
            </a:r>
            <a:r>
              <a:rPr lang="en-US" sz="1600"/>
              <a:t>Users</a:t>
            </a:r>
            <a:r>
              <a:rPr lang="en-US" sz="1600">
                <a:ea typeface="+mn-lt"/>
                <a:cs typeface="+mn-lt"/>
              </a:rPr>
              <a:t> looking to purchase fashion items as gifts for others.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Eco-conscious Shoppers: </a:t>
            </a:r>
            <a:r>
              <a:rPr lang="en-US" sz="1600"/>
              <a:t>Users</a:t>
            </a:r>
            <a:r>
              <a:rPr lang="en-US" sz="1600">
                <a:ea typeface="+mn-lt"/>
                <a:cs typeface="+mn-lt"/>
              </a:rPr>
              <a:t> focused on sustainability and ethical fashion.</a:t>
            </a:r>
            <a:endParaRPr lang="en-US"/>
          </a:p>
          <a:p>
            <a:pPr algn="just"/>
            <a:r>
              <a:rPr lang="en-US" sz="2000" b="1"/>
              <a:t>Age Groups:</a:t>
            </a:r>
          </a:p>
          <a:p>
            <a:pPr marL="285750" indent="-285750" algn="just">
              <a:buFont typeface="Arial"/>
              <a:buChar char="•"/>
            </a:pPr>
            <a:r>
              <a:rPr lang="en-US" b="1"/>
              <a:t>Teens (13-18 years)</a:t>
            </a:r>
            <a:r>
              <a:rPr lang="en-US"/>
              <a:t>:</a:t>
            </a:r>
            <a:r>
              <a:rPr lang="en-US">
                <a:ea typeface="+mn-lt"/>
                <a:cs typeface="+mn-lt"/>
              </a:rPr>
              <a:t> Social media influence, focus on brand awareness, and visual appeal.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Young Adults (19-25 years)</a:t>
            </a:r>
            <a:r>
              <a:rPr lang="en-US"/>
              <a:t>:</a:t>
            </a:r>
            <a:r>
              <a:rPr lang="en-US">
                <a:ea typeface="+mn-lt"/>
                <a:cs typeface="+mn-lt"/>
              </a:rPr>
              <a:t> High online shopping activity, influenced by influencers, and seeking personalized recommendations.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Adults (26-35 years)</a:t>
            </a:r>
            <a:r>
              <a:rPr lang="en-US"/>
              <a:t>:</a:t>
            </a:r>
            <a:r>
              <a:rPr lang="en-US">
                <a:ea typeface="+mn-lt"/>
                <a:cs typeface="+mn-lt"/>
              </a:rPr>
              <a:t> Looking for versatile pieces, often shopping for both work and casual wear.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Middle-Aged Adults (36-50 years)</a:t>
            </a:r>
            <a:r>
              <a:rPr lang="en-US"/>
              <a:t>:</a:t>
            </a:r>
            <a:r>
              <a:rPr lang="en-US">
                <a:ea typeface="+mn-lt"/>
                <a:cs typeface="+mn-lt"/>
              </a:rPr>
              <a:t> Prioritizes quality over quantity, seeking reliable brands, and occasionally shopping for family members.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 b="1"/>
              <a:t>Older Adults (50+ years)</a:t>
            </a:r>
            <a:r>
              <a:rPr lang="en-US"/>
              <a:t>:</a:t>
            </a:r>
            <a:r>
              <a:rPr lang="en-US">
                <a:ea typeface="+mn-lt"/>
                <a:cs typeface="+mn-lt"/>
              </a:rPr>
              <a:t> More selective shopping, value-driven purchases.</a:t>
            </a:r>
            <a:endParaRPr lang="en-US"/>
          </a:p>
          <a:p>
            <a:pPr algn="just">
              <a:buFont typeface="Arial"/>
              <a:buChar char="•"/>
            </a:pPr>
            <a:endParaRPr lang="en-US"/>
          </a:p>
          <a:p>
            <a:pPr algn="just"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endParaRPr lang="en-US"/>
          </a:p>
          <a:p>
            <a:pPr algn="just"/>
            <a:endParaRPr lang="en-US" sz="1600"/>
          </a:p>
          <a:p>
            <a:pPr algn="just"/>
            <a:endParaRPr lang="en-US" sz="1600"/>
          </a:p>
          <a:p>
            <a:pPr algn="just"/>
            <a:endParaRPr lang="en-US" sz="1600"/>
          </a:p>
          <a:p>
            <a:pPr marL="285750" indent="-285750" algn="just">
              <a:buFont typeface="Arial"/>
              <a:buChar char="•"/>
            </a:pPr>
            <a:endParaRPr lang="en-US"/>
          </a:p>
          <a:p>
            <a:pPr algn="just"/>
            <a:endParaRPr lang="en-US" sz="1600"/>
          </a:p>
          <a:p>
            <a:pPr algn="just"/>
            <a:endParaRPr lang="en-US" sz="1600"/>
          </a:p>
          <a:p>
            <a:pPr algn="just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835061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Win32_SL_V2" id="{0E60AB4E-417B-45C1-9301-1C9D3943EB7F}" vid="{199B3929-907A-4692-88BF-6063DC976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8A5EB6-E9B8-417D-B09E-03811FBC9B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5CEF65-757A-4D05-90BA-ED40BC2E5152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EAB34632-EE39-4722-B8A6-C2A6B86CC89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636</Words>
  <Application>Microsoft Office PowerPoint</Application>
  <PresentationFormat>Widescreen</PresentationFormat>
  <Paragraphs>44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Smart wardrobe</vt:lpstr>
      <vt:lpstr>Introduction</vt:lpstr>
      <vt:lpstr>Software Methodology</vt:lpstr>
      <vt:lpstr>Technical  Architecture</vt:lpstr>
      <vt:lpstr>Low Fidelity design</vt:lpstr>
      <vt:lpstr>Low Fidelity design</vt:lpstr>
      <vt:lpstr>Milestones</vt:lpstr>
      <vt:lpstr>Evaluation considerations</vt:lpstr>
      <vt:lpstr>user groups</vt:lpstr>
      <vt:lpstr>sUrvey</vt:lpstr>
      <vt:lpstr>sUrvey</vt:lpstr>
      <vt:lpstr>sUrvey</vt:lpstr>
      <vt:lpstr>sUrvey</vt:lpstr>
      <vt:lpstr>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a4944</cp:lastModifiedBy>
  <cp:revision>363</cp:revision>
  <dcterms:created xsi:type="dcterms:W3CDTF">2023-10-06T09:31:41Z</dcterms:created>
  <dcterms:modified xsi:type="dcterms:W3CDTF">2024-09-25T23:59:27Z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